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1386800" cy="30276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216027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432054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6480809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864108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1080135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12961619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15121889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17282160" algn="l" defTabSz="43205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45" d="100"/>
          <a:sy n="45" d="100"/>
        </p:scale>
        <p:origin x="-1024" y="4912"/>
      </p:cViewPr>
      <p:guideLst>
        <p:guide orient="horz" pos="9536"/>
        <p:guide pos="67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6351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320540" latinLnBrk="0">
      <a:defRPr sz="1200">
        <a:latin typeface="+mj-lt"/>
        <a:ea typeface="+mj-ea"/>
        <a:cs typeface="+mj-cs"/>
        <a:sym typeface="Calibri"/>
      </a:defRPr>
    </a:lvl1pPr>
    <a:lvl2pPr indent="228600" defTabSz="4320540" latinLnBrk="0">
      <a:defRPr sz="1200">
        <a:latin typeface="+mj-lt"/>
        <a:ea typeface="+mj-ea"/>
        <a:cs typeface="+mj-cs"/>
        <a:sym typeface="Calibri"/>
      </a:defRPr>
    </a:lvl2pPr>
    <a:lvl3pPr indent="457200" defTabSz="4320540" latinLnBrk="0">
      <a:defRPr sz="1200">
        <a:latin typeface="+mj-lt"/>
        <a:ea typeface="+mj-ea"/>
        <a:cs typeface="+mj-cs"/>
        <a:sym typeface="Calibri"/>
      </a:defRPr>
    </a:lvl3pPr>
    <a:lvl4pPr indent="685800" defTabSz="4320540" latinLnBrk="0">
      <a:defRPr sz="1200">
        <a:latin typeface="+mj-lt"/>
        <a:ea typeface="+mj-ea"/>
        <a:cs typeface="+mj-cs"/>
        <a:sym typeface="Calibri"/>
      </a:defRPr>
    </a:lvl4pPr>
    <a:lvl5pPr indent="914400" defTabSz="4320540" latinLnBrk="0">
      <a:defRPr sz="1200">
        <a:latin typeface="+mj-lt"/>
        <a:ea typeface="+mj-ea"/>
        <a:cs typeface="+mj-cs"/>
        <a:sym typeface="Calibri"/>
      </a:defRPr>
    </a:lvl5pPr>
    <a:lvl6pPr indent="1143000" defTabSz="4320540" latinLnBrk="0">
      <a:defRPr sz="1200">
        <a:latin typeface="+mj-lt"/>
        <a:ea typeface="+mj-ea"/>
        <a:cs typeface="+mj-cs"/>
        <a:sym typeface="Calibri"/>
      </a:defRPr>
    </a:lvl6pPr>
    <a:lvl7pPr indent="1371600" defTabSz="4320540" latinLnBrk="0">
      <a:defRPr sz="1200">
        <a:latin typeface="+mj-lt"/>
        <a:ea typeface="+mj-ea"/>
        <a:cs typeface="+mj-cs"/>
        <a:sym typeface="Calibri"/>
      </a:defRPr>
    </a:lvl7pPr>
    <a:lvl8pPr indent="1600200" defTabSz="4320540" latinLnBrk="0">
      <a:defRPr sz="1200">
        <a:latin typeface="+mj-lt"/>
        <a:ea typeface="+mj-ea"/>
        <a:cs typeface="+mj-cs"/>
        <a:sym typeface="Calibri"/>
      </a:defRPr>
    </a:lvl8pPr>
    <a:lvl9pPr indent="1828800" defTabSz="432054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1604011" y="9406419"/>
            <a:ext cx="18178781" cy="649057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208021" y="17158651"/>
            <a:ext cx="14970761" cy="773821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216027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432054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6480809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864108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9138909" y="28216941"/>
            <a:ext cx="1178552" cy="13083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text"/>
          <p:cNvSpPr txBox="1">
            <a:spLocks noGrp="1"/>
          </p:cNvSpPr>
          <p:nvPr>
            <p:ph type="title"/>
          </p:nvPr>
        </p:nvSpPr>
        <p:spPr>
          <a:xfrm>
            <a:off x="54948484" y="7640087"/>
            <a:ext cx="17050033" cy="16276888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2" name="Textebene 1…"/>
          <p:cNvSpPr txBox="1">
            <a:spLocks noGrp="1"/>
          </p:cNvSpPr>
          <p:nvPr>
            <p:ph type="body" idx="1"/>
          </p:nvPr>
        </p:nvSpPr>
        <p:spPr>
          <a:xfrm>
            <a:off x="3790962" y="7640087"/>
            <a:ext cx="50801076" cy="162768882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xfrm>
            <a:off x="1689410" y="19457691"/>
            <a:ext cx="18178781" cy="6013941"/>
          </a:xfrm>
          <a:prstGeom prst="rect">
            <a:avLst/>
          </a:prstGeo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t>Titeltext</a:t>
            </a:r>
          </a:p>
        </p:txBody>
      </p:sp>
      <p:sp>
        <p:nvSpPr>
          <p:cNvPr id="3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689410" y="12833947"/>
            <a:ext cx="18178781" cy="662374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1pPr>
            <a:lvl2pPr marL="0" indent="216027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2pPr>
            <a:lvl3pPr marL="0" indent="432054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3pPr>
            <a:lvl4pPr marL="0" indent="6480809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4pPr>
            <a:lvl5pPr marL="0" indent="8641080">
              <a:spcBef>
                <a:spcPts val="2200"/>
              </a:spcBef>
              <a:buSzTx/>
              <a:buFontTx/>
              <a:buNone/>
              <a:defRPr sz="9500"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9" name="Textebene 1…"/>
          <p:cNvSpPr txBox="1">
            <a:spLocks noGrp="1"/>
          </p:cNvSpPr>
          <p:nvPr>
            <p:ph type="body" idx="1"/>
          </p:nvPr>
        </p:nvSpPr>
        <p:spPr>
          <a:xfrm>
            <a:off x="3790962" y="44508762"/>
            <a:ext cx="33925555" cy="125900211"/>
          </a:xfrm>
          <a:prstGeom prst="rect">
            <a:avLst/>
          </a:prstGeom>
        </p:spPr>
        <p:txBody>
          <a:bodyPr/>
          <a:lstStyle>
            <a:lvl1pPr>
              <a:spcBef>
                <a:spcPts val="3100"/>
              </a:spcBef>
              <a:defRPr sz="13200"/>
            </a:lvl1pPr>
            <a:lvl2pPr marL="3737458" indent="-1577188">
              <a:spcBef>
                <a:spcPts val="3100"/>
              </a:spcBef>
              <a:defRPr sz="13200"/>
            </a:lvl2pPr>
            <a:lvl3pPr marL="5821359" indent="-1500818">
              <a:spcBef>
                <a:spcPts val="3100"/>
              </a:spcBef>
              <a:defRPr sz="13200"/>
            </a:lvl3pPr>
            <a:lvl4pPr marL="8158195" indent="-1677385">
              <a:spcBef>
                <a:spcPts val="3100"/>
              </a:spcBef>
              <a:defRPr sz="13200"/>
            </a:lvl4pPr>
            <a:lvl5pPr marL="10318466" indent="-1677385">
              <a:spcBef>
                <a:spcPts val="3100"/>
              </a:spcBef>
              <a:defRPr sz="1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069341" y="6777952"/>
            <a:ext cx="9449552" cy="282472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2700"/>
              </a:spcBef>
              <a:buSzTx/>
              <a:buFontTx/>
              <a:buNone/>
              <a:defRPr sz="11300" b="1"/>
            </a:lvl1pPr>
            <a:lvl2pPr marL="0" indent="2160270">
              <a:spcBef>
                <a:spcPts val="2700"/>
              </a:spcBef>
              <a:buSzTx/>
              <a:buFontTx/>
              <a:buNone/>
              <a:defRPr sz="11300" b="1"/>
            </a:lvl2pPr>
            <a:lvl3pPr marL="0" indent="4320540">
              <a:spcBef>
                <a:spcPts val="2700"/>
              </a:spcBef>
              <a:buSzTx/>
              <a:buFontTx/>
              <a:buNone/>
              <a:defRPr sz="11300" b="1"/>
            </a:lvl3pPr>
            <a:lvl4pPr marL="0" indent="6480809">
              <a:spcBef>
                <a:spcPts val="2700"/>
              </a:spcBef>
              <a:buSzTx/>
              <a:buFontTx/>
              <a:buNone/>
              <a:defRPr sz="11300" b="1"/>
            </a:lvl4pPr>
            <a:lvl5pPr marL="0" indent="8641080">
              <a:spcBef>
                <a:spcPts val="2700"/>
              </a:spcBef>
              <a:buSzTx/>
              <a:buFontTx/>
              <a:buNone/>
              <a:defRPr sz="113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10864198" y="6777952"/>
            <a:ext cx="9453264" cy="2824728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2700"/>
              </a:spcBef>
              <a:buSzTx/>
              <a:buFontTx/>
              <a:buNone/>
              <a:defRPr sz="11300" b="1"/>
            </a:pPr>
            <a:endParaRPr/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xfrm>
            <a:off x="1069341" y="1205592"/>
            <a:ext cx="7036112" cy="5130776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idx="1"/>
          </p:nvPr>
        </p:nvSpPr>
        <p:spPr>
          <a:xfrm>
            <a:off x="8361646" y="1205594"/>
            <a:ext cx="11955816" cy="25843121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half" idx="13"/>
          </p:nvPr>
        </p:nvSpPr>
        <p:spPr>
          <a:xfrm>
            <a:off x="1069341" y="6336367"/>
            <a:ext cx="7036112" cy="2071234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500"/>
              </a:spcBef>
              <a:buSzTx/>
              <a:buFontTx/>
              <a:buNone/>
              <a:defRPr sz="6600"/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4191963" y="21195983"/>
            <a:ext cx="12832081" cy="2502306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t>Titeltext</a:t>
            </a:r>
          </a:p>
        </p:txBody>
      </p:sp>
      <p:sp>
        <p:nvSpPr>
          <p:cNvPr id="83" name="Bildplatzhalter 2"/>
          <p:cNvSpPr>
            <a:spLocks noGrp="1"/>
          </p:cNvSpPr>
          <p:nvPr>
            <p:ph type="pic" sz="half" idx="13"/>
          </p:nvPr>
        </p:nvSpPr>
        <p:spPr>
          <a:xfrm>
            <a:off x="4191963" y="2705572"/>
            <a:ext cx="12832081" cy="181679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191963" y="23698288"/>
            <a:ext cx="12832081" cy="35536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500"/>
              </a:spcBef>
              <a:buSzTx/>
              <a:buFontTx/>
              <a:buNone/>
              <a:defRPr sz="6600"/>
            </a:lvl1pPr>
            <a:lvl2pPr marL="0" indent="2160270">
              <a:spcBef>
                <a:spcPts val="1500"/>
              </a:spcBef>
              <a:buSzTx/>
              <a:buFontTx/>
              <a:buNone/>
              <a:defRPr sz="6600"/>
            </a:lvl2pPr>
            <a:lvl3pPr marL="0" indent="4320540">
              <a:spcBef>
                <a:spcPts val="1500"/>
              </a:spcBef>
              <a:buSzTx/>
              <a:buFontTx/>
              <a:buNone/>
              <a:defRPr sz="6600"/>
            </a:lvl3pPr>
            <a:lvl4pPr marL="0" indent="6480809">
              <a:spcBef>
                <a:spcPts val="1500"/>
              </a:spcBef>
              <a:buSzTx/>
              <a:buFontTx/>
              <a:buNone/>
              <a:defRPr sz="6600"/>
            </a:lvl4pPr>
            <a:lvl5pPr marL="0" indent="8641080">
              <a:spcBef>
                <a:spcPts val="1500"/>
              </a:spcBef>
              <a:buSzTx/>
              <a:buFontTx/>
              <a:buNone/>
              <a:defRPr sz="6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1069339" y="1212603"/>
            <a:ext cx="19248121" cy="5046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6027" tIns="216027" rIns="216027" bIns="21602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069339" y="7065330"/>
            <a:ext cx="19248121" cy="19983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16027" tIns="216027" rIns="216027" bIns="216027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9138909" y="28216940"/>
            <a:ext cx="1178552" cy="1308355"/>
          </a:xfrm>
          <a:prstGeom prst="rect">
            <a:avLst/>
          </a:prstGeom>
          <a:ln w="12700">
            <a:miter lim="400000"/>
          </a:ln>
        </p:spPr>
        <p:txBody>
          <a:bodyPr wrap="none" lIns="216027" tIns="216027" rIns="216027" bIns="216027" anchor="ctr">
            <a:spAutoFit/>
          </a:bodyPr>
          <a:lstStyle>
            <a:lvl1pPr algn="r">
              <a:defRPr sz="57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1620203" marR="0" indent="-1620203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3704781" marR="0" indent="-1544511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–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5763906" marR="0" indent="-1443366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8197656" marR="0" indent="-1716846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–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0357925" marR="0" indent="-1716845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»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2518195" marR="0" indent="-1716845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4678466" marR="0" indent="-1716846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6838736" marR="0" indent="-1716847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18999006" marR="0" indent="-1716847" algn="l" defTabSz="432054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100000"/>
        <a:buFont typeface="Arial"/>
        <a:buChar char="•"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16027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32054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480809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864108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080135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2961619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5121889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7282160" algn="r" defTabSz="4320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hteck 68"/>
          <p:cNvSpPr/>
          <p:nvPr/>
        </p:nvSpPr>
        <p:spPr>
          <a:xfrm>
            <a:off x="10920668" y="12599216"/>
            <a:ext cx="8636001" cy="5689279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Rechteck 68"/>
          <p:cNvSpPr/>
          <p:nvPr/>
        </p:nvSpPr>
        <p:spPr>
          <a:xfrm>
            <a:off x="1978604" y="6373701"/>
            <a:ext cx="8636001" cy="5160510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Rechteck 6"/>
          <p:cNvSpPr txBox="1"/>
          <p:nvPr/>
        </p:nvSpPr>
        <p:spPr>
          <a:xfrm>
            <a:off x="1996672" y="2417389"/>
            <a:ext cx="902334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/>
            </a:lvl1pPr>
          </a:lstStyle>
          <a:p>
            <a:r>
              <a:t>Parallel Batch Processing</a:t>
            </a:r>
          </a:p>
        </p:txBody>
      </p:sp>
      <p:sp>
        <p:nvSpPr>
          <p:cNvPr id="115" name="Rechteck 59"/>
          <p:cNvSpPr txBox="1"/>
          <p:nvPr/>
        </p:nvSpPr>
        <p:spPr>
          <a:xfrm>
            <a:off x="1978605" y="5503257"/>
            <a:ext cx="8636001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/>
            </a:lvl1pPr>
          </a:lstStyle>
          <a:p>
            <a:r>
              <a:t>Experiment</a:t>
            </a:r>
          </a:p>
        </p:txBody>
      </p:sp>
      <p:sp>
        <p:nvSpPr>
          <p:cNvPr id="116" name="Rechteck 60"/>
          <p:cNvSpPr txBox="1"/>
          <p:nvPr/>
        </p:nvSpPr>
        <p:spPr>
          <a:xfrm>
            <a:off x="1999099" y="6948089"/>
            <a:ext cx="8079348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/>
            </a:pPr>
            <a:r>
              <a:t>Evaluating the throughput and runtime performance of spark and flink for different data sizes.</a:t>
            </a:r>
          </a:p>
          <a:p>
            <a:pPr>
              <a:defRPr sz="2600"/>
            </a:pPr>
            <a:r>
              <a:t>We are expecting spark to perform better with higher Throughput and lower runtime compared to flink.</a:t>
            </a:r>
          </a:p>
        </p:txBody>
      </p:sp>
      <p:sp>
        <p:nvSpPr>
          <p:cNvPr id="117" name="Rechteck 80"/>
          <p:cNvSpPr txBox="1"/>
          <p:nvPr/>
        </p:nvSpPr>
        <p:spPr>
          <a:xfrm>
            <a:off x="1978606" y="29348388"/>
            <a:ext cx="178828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/>
            </a:lvl1pPr>
          </a:lstStyle>
          <a:p>
            <a:r>
              <a:t>Florian Muchow, Domenic Bosin, Muhammad Taha, Tristan Schneider</a:t>
            </a:r>
          </a:p>
        </p:txBody>
      </p:sp>
      <p:sp>
        <p:nvSpPr>
          <p:cNvPr id="118" name="Rectangle 9"/>
          <p:cNvSpPr txBox="1"/>
          <p:nvPr/>
        </p:nvSpPr>
        <p:spPr>
          <a:xfrm>
            <a:off x="1996673" y="1338213"/>
            <a:ext cx="6278584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Enterprise Computing WS18/19</a:t>
            </a:r>
          </a:p>
        </p:txBody>
      </p:sp>
      <p:pic>
        <p:nvPicPr>
          <p:cNvPr id="119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rcRect l="14715" t="16583" r="14240" b="6168"/>
          <a:stretch>
            <a:fillRect/>
          </a:stretch>
        </p:blipFill>
        <p:spPr>
          <a:xfrm>
            <a:off x="15910625" y="2946872"/>
            <a:ext cx="3950851" cy="788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4242" y="1098427"/>
            <a:ext cx="2987233" cy="166342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Rechteck 68"/>
          <p:cNvSpPr/>
          <p:nvPr/>
        </p:nvSpPr>
        <p:spPr>
          <a:xfrm>
            <a:off x="10920668" y="6378769"/>
            <a:ext cx="8636001" cy="5156067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Rechteck 59"/>
          <p:cNvSpPr txBox="1"/>
          <p:nvPr/>
        </p:nvSpPr>
        <p:spPr>
          <a:xfrm>
            <a:off x="10984340" y="5499658"/>
            <a:ext cx="8508656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/>
            </a:lvl1pPr>
          </a:lstStyle>
          <a:p>
            <a:r>
              <a:t>Workloads &amp; Metrics</a:t>
            </a:r>
          </a:p>
        </p:txBody>
      </p:sp>
      <p:sp>
        <p:nvSpPr>
          <p:cNvPr id="123" name="Rechteck 74"/>
          <p:cNvSpPr txBox="1"/>
          <p:nvPr/>
        </p:nvSpPr>
        <p:spPr>
          <a:xfrm>
            <a:off x="2264179" y="18608375"/>
            <a:ext cx="8208913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/>
            </a:lvl1pPr>
          </a:lstStyle>
          <a:p>
            <a:r>
              <a:t>Architecture</a:t>
            </a:r>
          </a:p>
        </p:txBody>
      </p:sp>
      <p:sp>
        <p:nvSpPr>
          <p:cNvPr id="124" name="Rechteck 60"/>
          <p:cNvSpPr txBox="1"/>
          <p:nvPr/>
        </p:nvSpPr>
        <p:spPr>
          <a:xfrm>
            <a:off x="10953316" y="10610328"/>
            <a:ext cx="8079347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14400" indent="-914400">
              <a:buSzPct val="100000"/>
              <a:buAutoNum type="arabicPeriod"/>
              <a:defRPr sz="2600"/>
            </a:pPr>
            <a:r>
              <a:t>Runtime</a:t>
            </a:r>
          </a:p>
          <a:p>
            <a:pPr marL="914400" indent="-914400">
              <a:buSzPct val="100000"/>
              <a:buAutoNum type="arabicPeriod"/>
              <a:defRPr sz="2600"/>
            </a:pPr>
            <a:r>
              <a:t>Throughput</a:t>
            </a:r>
          </a:p>
        </p:txBody>
      </p:sp>
      <p:pic>
        <p:nvPicPr>
          <p:cNvPr id="125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8730" y="14757693"/>
            <a:ext cx="8636001" cy="677479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hteck 60"/>
          <p:cNvSpPr txBox="1"/>
          <p:nvPr/>
        </p:nvSpPr>
        <p:spPr>
          <a:xfrm>
            <a:off x="10953474" y="8181234"/>
            <a:ext cx="807934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rPr b="1"/>
              <a:t>Workloads for each metric and SUT</a:t>
            </a:r>
            <a:r>
              <a:t>:</a:t>
            </a:r>
          </a:p>
        </p:txBody>
      </p:sp>
      <p:sp>
        <p:nvSpPr>
          <p:cNvPr id="127" name="Rechteck 60"/>
          <p:cNvSpPr txBox="1"/>
          <p:nvPr/>
        </p:nvSpPr>
        <p:spPr>
          <a:xfrm>
            <a:off x="10972092" y="8685986"/>
            <a:ext cx="807934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914400" indent="-914400">
              <a:buSzPct val="100000"/>
              <a:buAutoNum type="alphaLcParenR"/>
              <a:defRPr sz="2600"/>
            </a:pPr>
            <a:r>
              <a:t>GroupBy: genre, count per group</a:t>
            </a:r>
          </a:p>
          <a:p>
            <a:pPr marL="914400" indent="-914400">
              <a:buSzPct val="100000"/>
              <a:buAutoNum type="alphaLcParenR"/>
              <a:defRPr sz="2600"/>
            </a:pPr>
            <a:r>
              <a:t>Sorting: number of pages (ascending)</a:t>
            </a:r>
          </a:p>
          <a:p>
            <a:pPr marL="914400" indent="-914400">
              <a:buSzPct val="100000"/>
              <a:buAutoNum type="alphaLcParenR"/>
              <a:defRPr sz="2600"/>
            </a:pPr>
            <a:r>
              <a:t>Aggregation: price (max) </a:t>
            </a:r>
          </a:p>
        </p:txBody>
      </p:sp>
      <p:sp>
        <p:nvSpPr>
          <p:cNvPr id="128" name="Rechteck 60"/>
          <p:cNvSpPr txBox="1"/>
          <p:nvPr/>
        </p:nvSpPr>
        <p:spPr>
          <a:xfrm>
            <a:off x="10946692" y="6409447"/>
            <a:ext cx="8079348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rPr b="1"/>
              <a:t>Data</a:t>
            </a:r>
            <a:r>
              <a:t>: </a:t>
            </a:r>
          </a:p>
          <a:p>
            <a:pPr marL="260684" indent="-260684">
              <a:buSzPct val="100000"/>
              <a:buChar char="•"/>
              <a:defRPr sz="2600"/>
            </a:pPr>
            <a:r>
              <a:t>typical book store</a:t>
            </a:r>
          </a:p>
          <a:p>
            <a:pPr marL="260684" indent="-260684">
              <a:buSzPct val="100000"/>
              <a:buChar char="•"/>
              <a:defRPr sz="2600"/>
            </a:pPr>
            <a:r>
              <a:t>Amount of data size -&gt; 1GB, 5GB, 10GB</a:t>
            </a:r>
          </a:p>
          <a:p>
            <a:pPr marL="260684" indent="-260684">
              <a:buSzPct val="100000"/>
              <a:buChar char="•"/>
              <a:defRPr sz="2600"/>
            </a:pPr>
            <a:r>
              <a:t>Amount of records: 9m, 44m, 88m</a:t>
            </a:r>
          </a:p>
        </p:txBody>
      </p:sp>
      <p:sp>
        <p:nvSpPr>
          <p:cNvPr id="129" name="Rechteck 60"/>
          <p:cNvSpPr txBox="1"/>
          <p:nvPr/>
        </p:nvSpPr>
        <p:spPr>
          <a:xfrm>
            <a:off x="10933992" y="10065102"/>
            <a:ext cx="807934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rPr b="1"/>
              <a:t>Metrics</a:t>
            </a:r>
            <a:r>
              <a:t>:</a:t>
            </a:r>
          </a:p>
        </p:txBody>
      </p:sp>
      <p:sp>
        <p:nvSpPr>
          <p:cNvPr id="130" name="Rechteck 60"/>
          <p:cNvSpPr txBox="1"/>
          <p:nvPr/>
        </p:nvSpPr>
        <p:spPr>
          <a:xfrm>
            <a:off x="1969801" y="9019306"/>
            <a:ext cx="807934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Research Question:</a:t>
            </a:r>
          </a:p>
        </p:txBody>
      </p:sp>
      <p:sp>
        <p:nvSpPr>
          <p:cNvPr id="131" name="Rechteck 60"/>
          <p:cNvSpPr txBox="1"/>
          <p:nvPr/>
        </p:nvSpPr>
        <p:spPr>
          <a:xfrm>
            <a:off x="2004219" y="6318413"/>
            <a:ext cx="807934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rPr b="1"/>
              <a:t>Motivation</a:t>
            </a:r>
            <a:r>
              <a:t>:</a:t>
            </a:r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41174" y="3436735"/>
            <a:ext cx="3666147" cy="146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34" descr="Picture 3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23788" y="3228494"/>
            <a:ext cx="5263555" cy="167070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4"/>
          <p:cNvSpPr txBox="1"/>
          <p:nvPr/>
        </p:nvSpPr>
        <p:spPr>
          <a:xfrm>
            <a:off x="6791659" y="3473918"/>
            <a:ext cx="1687478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VS</a:t>
            </a:r>
          </a:p>
        </p:txBody>
      </p:sp>
      <p:sp>
        <p:nvSpPr>
          <p:cNvPr id="135" name="Rechteck 74"/>
          <p:cNvSpPr txBox="1"/>
          <p:nvPr/>
        </p:nvSpPr>
        <p:spPr>
          <a:xfrm>
            <a:off x="2085988" y="21828345"/>
            <a:ext cx="8565294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/>
            </a:lvl1pPr>
          </a:lstStyle>
          <a:p>
            <a:r>
              <a:rPr dirty="0"/>
              <a:t>Interpretation of the </a:t>
            </a:r>
            <a:r>
              <a:rPr lang="de-DE" dirty="0" smtClean="0"/>
              <a:t>R</a:t>
            </a:r>
            <a:r>
              <a:rPr dirty="0" smtClean="0"/>
              <a:t>esults</a:t>
            </a:r>
            <a:endParaRPr dirty="0"/>
          </a:p>
        </p:txBody>
      </p:sp>
      <p:sp>
        <p:nvSpPr>
          <p:cNvPr id="136" name="Rechteck 41"/>
          <p:cNvSpPr txBox="1"/>
          <p:nvPr/>
        </p:nvSpPr>
        <p:spPr>
          <a:xfrm>
            <a:off x="10909424" y="11755611"/>
            <a:ext cx="8636001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800"/>
            </a:pPr>
            <a:r>
              <a:t>System Under Test (SUTs)</a:t>
            </a:r>
          </a:p>
        </p:txBody>
      </p:sp>
      <p:sp>
        <p:nvSpPr>
          <p:cNvPr id="137" name="Rechteck 42"/>
          <p:cNvSpPr txBox="1"/>
          <p:nvPr/>
        </p:nvSpPr>
        <p:spPr>
          <a:xfrm>
            <a:off x="10942716" y="14048245"/>
            <a:ext cx="731606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SUTs:</a:t>
            </a:r>
          </a:p>
        </p:txBody>
      </p:sp>
      <p:sp>
        <p:nvSpPr>
          <p:cNvPr id="138" name="Rechteck 60"/>
          <p:cNvSpPr txBox="1"/>
          <p:nvPr/>
        </p:nvSpPr>
        <p:spPr>
          <a:xfrm>
            <a:off x="10942716" y="15852259"/>
            <a:ext cx="731606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Cluster settings:</a:t>
            </a:r>
          </a:p>
        </p:txBody>
      </p:sp>
      <p:sp>
        <p:nvSpPr>
          <p:cNvPr id="139" name="Rechteck 60"/>
          <p:cNvSpPr txBox="1"/>
          <p:nvPr/>
        </p:nvSpPr>
        <p:spPr>
          <a:xfrm>
            <a:off x="10942716" y="14620610"/>
            <a:ext cx="731606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4349" indent="-514349">
              <a:buSzPct val="100000"/>
              <a:buFont typeface="Arial"/>
              <a:buChar char="•"/>
              <a:defRPr sz="2600"/>
            </a:pPr>
            <a:r>
              <a:rPr dirty="0"/>
              <a:t>Flink 1.6.2</a:t>
            </a:r>
          </a:p>
          <a:p>
            <a:pPr marL="514349" indent="-514349">
              <a:buSzPct val="100000"/>
              <a:buFont typeface="Arial"/>
              <a:buChar char="•"/>
              <a:defRPr sz="2600"/>
            </a:pPr>
            <a:r>
              <a:rPr dirty="0"/>
              <a:t>Spark 2.4.0</a:t>
            </a:r>
          </a:p>
        </p:txBody>
      </p:sp>
      <p:sp>
        <p:nvSpPr>
          <p:cNvPr id="140" name="Rechteck 60"/>
          <p:cNvSpPr txBox="1"/>
          <p:nvPr/>
        </p:nvSpPr>
        <p:spPr>
          <a:xfrm>
            <a:off x="10953474" y="16529463"/>
            <a:ext cx="7316060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14349" indent="-514349">
              <a:buSzPct val="100000"/>
              <a:buFont typeface="Arial"/>
              <a:buChar char="•"/>
              <a:defRPr sz="2600"/>
            </a:pPr>
            <a:r>
              <a:rPr dirty="0"/>
              <a:t>Provider: AWS</a:t>
            </a:r>
          </a:p>
          <a:p>
            <a:pPr marL="514349" indent="-514349">
              <a:buSzPct val="100000"/>
              <a:buFont typeface="Arial"/>
              <a:buChar char="•"/>
              <a:defRPr sz="2600"/>
            </a:pPr>
            <a:r>
              <a:rPr dirty="0"/>
              <a:t>One master; Two slaves</a:t>
            </a:r>
          </a:p>
          <a:p>
            <a:pPr marL="514349" indent="-514349">
              <a:buSzPct val="100000"/>
              <a:buFont typeface="Arial"/>
              <a:buChar char="•"/>
              <a:defRPr sz="2600"/>
            </a:pPr>
            <a:r>
              <a:rPr dirty="0"/>
              <a:t>EC2 type: m5.xlarge (4 vCore, 16 GiB memory)</a:t>
            </a:r>
          </a:p>
          <a:p>
            <a:pPr marL="514349" indent="-514349">
              <a:buSzPct val="100000"/>
              <a:buFont typeface="Arial"/>
              <a:buChar char="•"/>
              <a:defRPr sz="2600"/>
            </a:pPr>
            <a:r>
              <a:rPr dirty="0"/>
              <a:t>us-east-1 region (N. Virginia)</a:t>
            </a:r>
          </a:p>
        </p:txBody>
      </p:sp>
      <p:sp>
        <p:nvSpPr>
          <p:cNvPr id="141" name="Rechteck 60"/>
          <p:cNvSpPr txBox="1"/>
          <p:nvPr/>
        </p:nvSpPr>
        <p:spPr>
          <a:xfrm>
            <a:off x="10942716" y="12619967"/>
            <a:ext cx="7316060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/>
            </a:pPr>
            <a:r>
              <a:t>Benchmark approach: </a:t>
            </a:r>
          </a:p>
          <a:p>
            <a:pPr>
              <a:defRPr sz="2600"/>
            </a:pPr>
            <a:r>
              <a:t>client perspective</a:t>
            </a:r>
          </a:p>
        </p:txBody>
      </p:sp>
      <p:sp>
        <p:nvSpPr>
          <p:cNvPr id="142" name="Rechteck 60"/>
          <p:cNvSpPr txBox="1"/>
          <p:nvPr/>
        </p:nvSpPr>
        <p:spPr>
          <a:xfrm>
            <a:off x="1964822" y="9569837"/>
            <a:ext cx="8079348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/>
            </a:lvl1pPr>
          </a:lstStyle>
          <a:p>
            <a:r>
              <a:t>Measure throughput and runtime (for Group-By, Sorting, Aggregate) of Flink and Spark clusters on different input sizes and fixed structures (Book-Store) on fixed comparable systems and comparing the results.</a:t>
            </a:r>
          </a:p>
        </p:txBody>
      </p:sp>
      <p:sp>
        <p:nvSpPr>
          <p:cNvPr id="143" name="Rechteck 68"/>
          <p:cNvSpPr/>
          <p:nvPr/>
        </p:nvSpPr>
        <p:spPr>
          <a:xfrm>
            <a:off x="2050635" y="22691697"/>
            <a:ext cx="8636001" cy="2032121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Gerade Verbindung 82"/>
          <p:cNvSpPr/>
          <p:nvPr/>
        </p:nvSpPr>
        <p:spPr>
          <a:xfrm>
            <a:off x="2138798" y="29373788"/>
            <a:ext cx="17722677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Rechteck 60"/>
          <p:cNvSpPr txBox="1"/>
          <p:nvPr/>
        </p:nvSpPr>
        <p:spPr>
          <a:xfrm>
            <a:off x="2062429" y="22691698"/>
            <a:ext cx="8552176" cy="183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3200" b="1"/>
            </a:pPr>
            <a:endParaRPr sz="300" dirty="0"/>
          </a:p>
          <a:p>
            <a:pPr>
              <a:defRPr sz="2600"/>
            </a:pPr>
            <a:r>
              <a:rPr lang="de-DE" dirty="0" smtClean="0"/>
              <a:t>The Spark </a:t>
            </a:r>
            <a:r>
              <a:rPr lang="de-DE" dirty="0" err="1" smtClean="0"/>
              <a:t>throughput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job</a:t>
            </a:r>
            <a:r>
              <a:rPr lang="de-DE" dirty="0" smtClean="0"/>
              <a:t> (</a:t>
            </a:r>
            <a:r>
              <a:rPr lang="de-DE" dirty="0" err="1" smtClean="0"/>
              <a:t>GroupBy</a:t>
            </a:r>
            <a:r>
              <a:rPr lang="de-DE" dirty="0" smtClean="0"/>
              <a:t>, Aggregation, </a:t>
            </a:r>
            <a:r>
              <a:rPr lang="de-DE" dirty="0" err="1" smtClean="0"/>
              <a:t>Sorting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(1GB, 5GB, 10GB) was </a:t>
            </a:r>
            <a:r>
              <a:rPr lang="de-DE" dirty="0" err="1" smtClean="0"/>
              <a:t>higher</a:t>
            </a:r>
            <a:r>
              <a:rPr lang="de-DE" dirty="0" smtClean="0"/>
              <a:t>. </a:t>
            </a:r>
          </a:p>
          <a:p>
            <a:pPr>
              <a:defRPr sz="2600"/>
            </a:pPr>
            <a:endParaRPr lang="de-DE" sz="300" dirty="0"/>
          </a:p>
          <a:p>
            <a:pPr>
              <a:defRPr sz="2600"/>
            </a:pPr>
            <a:endParaRPr lang="de-DE" sz="300" dirty="0" smtClean="0"/>
          </a:p>
          <a:p>
            <a:pPr>
              <a:defRPr sz="2600"/>
            </a:pPr>
            <a:r>
              <a:rPr lang="de-DE" dirty="0"/>
              <a:t>The Spark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(</a:t>
            </a:r>
            <a:r>
              <a:rPr lang="de-DE" dirty="0" err="1"/>
              <a:t>GroupBy</a:t>
            </a:r>
            <a:r>
              <a:rPr lang="de-DE" dirty="0"/>
              <a:t>, Aggregation, </a:t>
            </a:r>
            <a:r>
              <a:rPr lang="de-DE" dirty="0" err="1"/>
              <a:t>Sorting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(1GB, 5GB, 10GB) was </a:t>
            </a:r>
            <a:r>
              <a:rPr lang="de-DE" dirty="0" err="1" smtClean="0"/>
              <a:t>faster</a:t>
            </a:r>
            <a:r>
              <a:rPr lang="de-DE" dirty="0" smtClean="0"/>
              <a:t>. </a:t>
            </a:r>
            <a:endParaRPr lang="de-DE" dirty="0"/>
          </a:p>
        </p:txBody>
      </p:sp>
      <p:sp>
        <p:nvSpPr>
          <p:cNvPr id="146" name="Rechteck 74"/>
          <p:cNvSpPr txBox="1"/>
          <p:nvPr/>
        </p:nvSpPr>
        <p:spPr>
          <a:xfrm>
            <a:off x="2085988" y="11758298"/>
            <a:ext cx="8565294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/>
            </a:lvl1pPr>
          </a:lstStyle>
          <a:p>
            <a:r>
              <a:t>Expectation</a:t>
            </a:r>
          </a:p>
        </p:txBody>
      </p:sp>
      <p:sp>
        <p:nvSpPr>
          <p:cNvPr id="147" name="Rechteck 68"/>
          <p:cNvSpPr/>
          <p:nvPr/>
        </p:nvSpPr>
        <p:spPr>
          <a:xfrm>
            <a:off x="2050635" y="12608954"/>
            <a:ext cx="8636001" cy="1869000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Rechteck 60"/>
          <p:cNvSpPr txBox="1"/>
          <p:nvPr/>
        </p:nvSpPr>
        <p:spPr>
          <a:xfrm>
            <a:off x="2062429" y="12647054"/>
            <a:ext cx="8612412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Expectation:</a:t>
            </a:r>
          </a:p>
        </p:txBody>
      </p:sp>
      <p:sp>
        <p:nvSpPr>
          <p:cNvPr id="149" name="Rechteck 74"/>
          <p:cNvSpPr txBox="1"/>
          <p:nvPr/>
        </p:nvSpPr>
        <p:spPr>
          <a:xfrm>
            <a:off x="2087702" y="25034949"/>
            <a:ext cx="8565294" cy="84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/>
            </a:lvl1pPr>
          </a:lstStyle>
          <a:p>
            <a:r>
              <a:rPr dirty="0"/>
              <a:t>Conclusion</a:t>
            </a:r>
          </a:p>
        </p:txBody>
      </p:sp>
      <p:sp>
        <p:nvSpPr>
          <p:cNvPr id="150" name="Rechteck 68"/>
          <p:cNvSpPr/>
          <p:nvPr/>
        </p:nvSpPr>
        <p:spPr>
          <a:xfrm>
            <a:off x="2050635" y="25885601"/>
            <a:ext cx="8636001" cy="3043523"/>
          </a:xfrm>
          <a:prstGeom prst="rect">
            <a:avLst/>
          </a:prstGeom>
          <a:solidFill>
            <a:srgbClr val="DBEE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Rechteck 60"/>
          <p:cNvSpPr txBox="1"/>
          <p:nvPr/>
        </p:nvSpPr>
        <p:spPr>
          <a:xfrm>
            <a:off x="2062428" y="25834802"/>
            <a:ext cx="8588853" cy="298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600"/>
            </a:pPr>
            <a:endParaRPr lang="de-DE" sz="300" dirty="0" smtClean="0"/>
          </a:p>
          <a:p>
            <a:pPr>
              <a:defRPr sz="2600"/>
            </a:pPr>
            <a:r>
              <a:rPr lang="de-DE" dirty="0"/>
              <a:t>As </a:t>
            </a:r>
            <a:r>
              <a:rPr lang="de-DE" dirty="0" err="1"/>
              <a:t>expected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Spark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was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 smtClean="0"/>
              <a:t>.</a:t>
            </a:r>
          </a:p>
          <a:p>
            <a:pPr>
              <a:defRPr sz="2600"/>
            </a:pPr>
            <a:r>
              <a:rPr lang="de-DE" sz="300" dirty="0" smtClean="0"/>
              <a:t>N</a:t>
            </a:r>
          </a:p>
          <a:p>
            <a:pPr>
              <a:defRPr sz="2600"/>
            </a:pPr>
            <a:r>
              <a:rPr lang="de-DE" sz="2600" dirty="0" err="1"/>
              <a:t>We</a:t>
            </a:r>
            <a:r>
              <a:rPr lang="de-DE" sz="2600" dirty="0"/>
              <a:t> </a:t>
            </a:r>
            <a:r>
              <a:rPr lang="de-DE" sz="2600" dirty="0" err="1"/>
              <a:t>conducted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experiments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small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</a:t>
            </a:r>
            <a:r>
              <a:rPr lang="de-DE" sz="2600" dirty="0" err="1"/>
              <a:t>sizes</a:t>
            </a:r>
            <a:r>
              <a:rPr lang="de-DE" sz="2600" dirty="0"/>
              <a:t> </a:t>
            </a:r>
            <a:r>
              <a:rPr lang="de-DE" sz="2600" dirty="0" err="1"/>
              <a:t>compared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real-</a:t>
            </a:r>
            <a:r>
              <a:rPr lang="de-DE" sz="2600" dirty="0" err="1"/>
              <a:t>world</a:t>
            </a:r>
            <a:r>
              <a:rPr lang="de-DE" sz="2600" dirty="0"/>
              <a:t> </a:t>
            </a:r>
            <a:r>
              <a:rPr lang="de-DE" sz="2600" dirty="0" err="1" smtClean="0"/>
              <a:t>problems</a:t>
            </a:r>
            <a:r>
              <a:rPr lang="de-DE" sz="2600" dirty="0" smtClean="0"/>
              <a:t> (&gt;500GB). </a:t>
            </a:r>
            <a:r>
              <a:rPr lang="de-DE" sz="2600" dirty="0"/>
              <a:t>This was </a:t>
            </a:r>
            <a:r>
              <a:rPr lang="de-DE" sz="2600" dirty="0" smtClean="0"/>
              <a:t>due </a:t>
            </a:r>
            <a:r>
              <a:rPr lang="de-DE" sz="2600" dirty="0" err="1" smtClean="0"/>
              <a:t>to</a:t>
            </a:r>
            <a:r>
              <a:rPr lang="de-DE" sz="2600" dirty="0" smtClean="0"/>
              <a:t> </a:t>
            </a:r>
            <a:r>
              <a:rPr lang="de-DE" sz="2600" dirty="0" err="1" smtClean="0"/>
              <a:t>the</a:t>
            </a:r>
            <a:r>
              <a:rPr lang="de-DE" sz="2600" dirty="0" smtClean="0"/>
              <a:t> </a:t>
            </a:r>
            <a:r>
              <a:rPr lang="de-DE" sz="2600" dirty="0"/>
              <a:t>AWS </a:t>
            </a:r>
            <a:r>
              <a:rPr lang="de-DE" sz="2600" dirty="0" err="1"/>
              <a:t>credit</a:t>
            </a:r>
            <a:r>
              <a:rPr lang="de-DE" sz="2600" dirty="0"/>
              <a:t> </a:t>
            </a:r>
            <a:r>
              <a:rPr lang="de-DE" sz="2600" dirty="0" err="1" smtClean="0"/>
              <a:t>limitation</a:t>
            </a:r>
            <a:r>
              <a:rPr lang="de-DE" sz="2600" dirty="0" smtClean="0"/>
              <a:t> (100$). </a:t>
            </a:r>
            <a:r>
              <a:rPr lang="de-DE" sz="2600" dirty="0"/>
              <a:t>Further </a:t>
            </a:r>
            <a:r>
              <a:rPr lang="de-DE" sz="2600" dirty="0" err="1"/>
              <a:t>experiments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bigger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 </a:t>
            </a:r>
            <a:r>
              <a:rPr lang="de-DE" sz="2600" dirty="0" err="1"/>
              <a:t>sizes</a:t>
            </a:r>
            <a:r>
              <a:rPr lang="de-DE" sz="2600" dirty="0"/>
              <a:t> </a:t>
            </a:r>
            <a:r>
              <a:rPr lang="de-DE" sz="2600" dirty="0" err="1"/>
              <a:t>are</a:t>
            </a:r>
            <a:r>
              <a:rPr lang="de-DE" sz="2600" dirty="0"/>
              <a:t> </a:t>
            </a:r>
            <a:r>
              <a:rPr lang="de-DE" sz="2600" dirty="0" err="1"/>
              <a:t>needed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check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Spark </a:t>
            </a:r>
            <a:r>
              <a:rPr lang="de-DE" sz="2600" dirty="0" err="1"/>
              <a:t>performance</a:t>
            </a:r>
            <a:r>
              <a:rPr lang="de-DE" sz="2600" dirty="0"/>
              <a:t> </a:t>
            </a:r>
            <a:r>
              <a:rPr lang="de-DE" sz="2600" dirty="0" err="1"/>
              <a:t>is</a:t>
            </a:r>
            <a:r>
              <a:rPr lang="de-DE" sz="2600" dirty="0"/>
              <a:t> also </a:t>
            </a:r>
            <a:r>
              <a:rPr lang="de-DE" sz="2600" dirty="0" err="1"/>
              <a:t>better</a:t>
            </a:r>
            <a:r>
              <a:rPr lang="de-DE" sz="2600" dirty="0"/>
              <a:t> in </a:t>
            </a:r>
            <a:r>
              <a:rPr lang="de-DE" sz="2600" dirty="0" err="1"/>
              <a:t>these</a:t>
            </a:r>
            <a:r>
              <a:rPr lang="de-DE" sz="2600" dirty="0"/>
              <a:t> </a:t>
            </a:r>
            <a:r>
              <a:rPr lang="de-DE" sz="2600" dirty="0" err="1" smtClean="0"/>
              <a:t>cases</a:t>
            </a:r>
            <a:r>
              <a:rPr lang="de-DE" sz="2600" dirty="0" smtClean="0"/>
              <a:t>.</a:t>
            </a:r>
            <a:endParaRPr lang="de-DE" sz="2600" dirty="0"/>
          </a:p>
        </p:txBody>
      </p:sp>
      <p:sp>
        <p:nvSpPr>
          <p:cNvPr id="152" name="Rechteck 60"/>
          <p:cNvSpPr txBox="1"/>
          <p:nvPr/>
        </p:nvSpPr>
        <p:spPr>
          <a:xfrm>
            <a:off x="2042319" y="13201993"/>
            <a:ext cx="8612412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/>
            </a:lvl1pPr>
          </a:lstStyle>
          <a:p>
            <a:r>
              <a:rPr dirty="0"/>
              <a:t>We are expecting </a:t>
            </a:r>
            <a:r>
              <a:rPr lang="de-DE" dirty="0" smtClean="0"/>
              <a:t>S</a:t>
            </a:r>
            <a:r>
              <a:rPr dirty="0" smtClean="0"/>
              <a:t>park </a:t>
            </a:r>
            <a:r>
              <a:rPr dirty="0"/>
              <a:t>to perform better with higher </a:t>
            </a:r>
            <a:r>
              <a:rPr lang="de-DE" dirty="0" smtClean="0"/>
              <a:t>t</a:t>
            </a:r>
            <a:r>
              <a:rPr dirty="0" smtClean="0"/>
              <a:t>hroughput </a:t>
            </a:r>
            <a:r>
              <a:rPr dirty="0"/>
              <a:t>and lower runtime compared to </a:t>
            </a:r>
            <a:r>
              <a:rPr lang="de-DE" dirty="0" smtClean="0"/>
              <a:t>F</a:t>
            </a:r>
            <a:r>
              <a:rPr dirty="0" smtClean="0"/>
              <a:t>link</a:t>
            </a:r>
            <a:r>
              <a:rPr dirty="0"/>
              <a:t>.</a:t>
            </a:r>
          </a:p>
        </p:txBody>
      </p:sp>
      <p:pic>
        <p:nvPicPr>
          <p:cNvPr id="153" name="Bildschirmfoto 2019-01-28 um 16.30.05.png" descr="Bildschirmfoto 2019-01-28 um 16.30.0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12342" y="18392347"/>
            <a:ext cx="7465332" cy="344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Bildschirmfoto 2019-01-28 um 16.30.28.png" descr="Bildschirmfoto 2019-01-28 um 16.30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566906" y="22103912"/>
            <a:ext cx="7458991" cy="344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Bildschirmfoto 2019-01-28 um 16.31.15.png" descr="Bildschirmfoto 2019-01-28 um 16.31.1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67979" y="25818236"/>
            <a:ext cx="7458993" cy="3442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3205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Macintosh PowerPoint</Application>
  <PresentationFormat>Benutzerdefiniert</PresentationFormat>
  <Paragraphs>48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Florian Muchow</cp:lastModifiedBy>
  <cp:revision>4</cp:revision>
  <dcterms:modified xsi:type="dcterms:W3CDTF">2019-01-28T16:03:00Z</dcterms:modified>
</cp:coreProperties>
</file>